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4" r:id="rId2"/>
  </p:sldMasterIdLst>
  <p:notesMasterIdLst>
    <p:notesMasterId r:id="rId26"/>
  </p:notesMasterIdLst>
  <p:sldIdLst>
    <p:sldId id="288" r:id="rId3"/>
    <p:sldId id="258" r:id="rId4"/>
    <p:sldId id="262" r:id="rId5"/>
    <p:sldId id="290" r:id="rId6"/>
    <p:sldId id="291" r:id="rId7"/>
    <p:sldId id="292" r:id="rId8"/>
    <p:sldId id="303" r:id="rId9"/>
    <p:sldId id="324" r:id="rId10"/>
    <p:sldId id="305" r:id="rId11"/>
    <p:sldId id="306" r:id="rId12"/>
    <p:sldId id="307" r:id="rId13"/>
    <p:sldId id="308" r:id="rId14"/>
    <p:sldId id="323" r:id="rId15"/>
    <p:sldId id="271" r:id="rId16"/>
    <p:sldId id="309" r:id="rId17"/>
    <p:sldId id="310" r:id="rId18"/>
    <p:sldId id="311" r:id="rId19"/>
    <p:sldId id="316" r:id="rId20"/>
    <p:sldId id="317" r:id="rId21"/>
    <p:sldId id="321" r:id="rId22"/>
    <p:sldId id="319" r:id="rId23"/>
    <p:sldId id="325" r:id="rId24"/>
    <p:sldId id="322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512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4AAE5E2-84A7-4090-9422-86574D179651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5124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512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6520BAF-F212-45F4-882F-2B6C18D418B4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9850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C99-7FA6-400A-B9B9-9FAA95662BF1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318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62AA70-093D-46EE-99DD-3B09B067BBE6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009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F64459-D126-4CEC-B2A4-D78D7A5D2A93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360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3E8A132-B2CB-4F69-BC26-E367E4EAE525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35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7955D-DE73-46AA-B8F4-93F849D2D79F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13E0-4DC3-4346-9A7F-57D9F0C2CB6D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261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5EA50B-CF70-42D5-B526-0B32BBC77F08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34A6F-1B79-443C-BC97-73EF9A69CDA7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776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0CE8E8-3D60-4B08-905B-3485203B7D5E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E76AD9-EB36-4D4C-B934-AB032BCB09EB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271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71D0CF-4BC1-4B7F-93AD-96DB4903FC3E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C096CE-5A60-4666-A94C-3A76C16838C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81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E1DC9A-27B8-4FFC-B61B-99A63713DF8D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E3FC3-85A8-43AA-AFDF-7CD814A3AE99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3264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9B4F29-861E-4D15-AEB1-63B7CB7F788E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31CE4-E9AE-4278-8213-DDDA6FE07E74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6929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2CB2E-8A33-4864-B08A-AD051E3A8C31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3421D-08EF-44EC-A881-7D0B36F406D3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506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92020-69F3-4E82-9FB6-41C090067E04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4640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765ACF-CF1B-4AC7-94EF-6F7C5BFB465D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64548-12C2-4A2D-A647-9DD2AD62171C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7641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0F16B4-0A3C-4D8A-B70A-930BFD0230F4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D4624-8506-414F-B08A-DCD4691FDC6F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464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E441A0-18D9-4919-9BB1-76DD8ECF407C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DCB02-BC8D-4674-B90C-E8AD77475DE1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669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226B9-B499-4F76-9B88-479480D00B05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B62766-4742-4323-91A6-3D7239088171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50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E0EBD1-57CA-4A16-993E-2F2F60B309B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538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8506A-924A-4CA5-AD4D-22A43D9B508B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840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2B4A0B-9AB1-4CC7-B6A0-C0D848FE7722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68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9A0B8D-ACDD-494E-A0ED-D68DBE791D50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847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57249-274A-4EE3-844F-AFB87AF0213B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337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AADA63-36BD-4B8B-AC0C-0E19F35A8D8B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51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126C9-C0E2-4996-8268-6562C3823B8A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899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/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/>
            </a:lvl1pPr>
          </a:lstStyle>
          <a:p>
            <a:fld id="{0ACEEAD6-1880-45CE-8D9A-280A1CD864D8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7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sz="3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–"/>
        <a:defRPr sz="36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sz="36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–"/>
        <a:defRPr sz="36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»"/>
        <a:defRPr sz="36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»"/>
        <a:defRPr sz="3600" b="1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»"/>
        <a:defRPr sz="3600" b="1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»"/>
        <a:defRPr sz="3600" b="1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»"/>
        <a:defRPr sz="36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/>
            </a:lvl1pPr>
          </a:lstStyle>
          <a:p>
            <a:fld id="{1FFCCBDB-8839-4496-A486-430B730C59F7}" type="datetimeFigureOut">
              <a:rPr lang="zh-CN" altLang="en-US"/>
              <a:pPr/>
              <a:t>2015/8/12 Wednesday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Tx/>
              <a:buNone/>
              <a:defRPr sz="14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/>
            </a:lvl1pPr>
          </a:lstStyle>
          <a:p>
            <a:fld id="{4143850B-CA6A-401F-8363-1F4DE4B70D75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titanicmovie.com/menu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lmstamp.com/A/A-12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35762;&#35838;&#20843;&#19978;unit5%20sectionB%201a-1e\Section%20B%201b.mp3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35762;&#35838;&#20843;&#19978;unit5%20sectionB%201a-1e\Section%20B%201c.mp3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gif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shopping.263.net/img/118/kguanlgsh200.jpg&amp;imgrefurl=http://shopping.263.net/eshop/details.asp%3Fgid%3D53816&amp;h=200&amp;w=200&amp;sz=12&amp;tbnid=tJris87cObAJ:&amp;tbnh=99&amp;tbnw=99&amp;start=1&amp;prev=/images%3Fq%3D%25E5%258D%25A1%25E9%2580%259A%25E7%2589%2587%2B%25E7%2581%258C%25E7%25AF%25AE%25E9%25AB%2598%25E6%2589%258B%26hl%3Dzh-CN%26lr%3D%26newwindow%3D1%26sa%3DN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-323850" y="260350"/>
            <a:ext cx="990123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sz="440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ill Sans Ultra Bold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Ultra Bold" pitchFamily="34" charset="0"/>
              </a:rPr>
              <a:t>Do you want to watch a  game show?</a:t>
            </a:r>
            <a:endParaRPr lang="en-US" sz="4000" b="1">
              <a:solidFill>
                <a:srgbClr val="0066FF"/>
              </a:solidFill>
              <a:latin typeface="Arial Black" pitchFamily="34" charset="0"/>
            </a:endParaRPr>
          </a:p>
        </p:txBody>
      </p:sp>
      <p:pic>
        <p:nvPicPr>
          <p:cNvPr id="6147" name="Picture 6" descr="14213167223_230X3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7563"/>
            <a:ext cx="91440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WordArt 6"/>
          <p:cNvSpPr>
            <a:spLocks noChangeArrowheads="1" noChangeShapeType="1" noTextEdit="1"/>
          </p:cNvSpPr>
          <p:nvPr/>
        </p:nvSpPr>
        <p:spPr bwMode="auto">
          <a:xfrm>
            <a:off x="3132138" y="2420938"/>
            <a:ext cx="316865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000" b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Section B 1a-1e</a:t>
            </a:r>
            <a:endParaRPr lang="zh-CN" altLang="en-US" sz="4000" b="1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6149" name="WordArt 5"/>
          <p:cNvSpPr>
            <a:spLocks noChangeArrowheads="1" noChangeShapeType="1"/>
          </p:cNvSpPr>
          <p:nvPr/>
        </p:nvSpPr>
        <p:spPr bwMode="auto">
          <a:xfrm>
            <a:off x="3635375" y="260350"/>
            <a:ext cx="2232025" cy="7921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unit 5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engxiaoping19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3454400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042988" y="4581525"/>
            <a:ext cx="4502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7" rIns="91435" bIns="45717">
            <a:spAutoFit/>
          </a:bodyPr>
          <a:lstStyle/>
          <a:p>
            <a:pPr defTabSz="912813">
              <a:buFontTx/>
              <a:buNone/>
            </a:pPr>
            <a:r>
              <a:rPr lang="en-US" sz="6000" b="1">
                <a:solidFill>
                  <a:srgbClr val="0000CC"/>
                </a:solidFill>
                <a:latin typeface="Times New Roman" pitchFamily="18" charset="0"/>
              </a:rPr>
              <a:t>documentary</a:t>
            </a:r>
          </a:p>
        </p:txBody>
      </p:sp>
      <p:pic>
        <p:nvPicPr>
          <p:cNvPr id="15364" name="Picture 7" descr="documentary-SA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88913"/>
            <a:ext cx="3479800" cy="40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011863" y="4797425"/>
            <a:ext cx="24384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8515" tIns="59258" rIns="118515" bIns="59258">
            <a:spAutoFit/>
          </a:bodyPr>
          <a:lstStyle>
            <a:lvl1pPr defTabSz="118586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118586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118586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118586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118586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118586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118586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118586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118586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700" b="1">
                <a:latin typeface="Times New Roman" pitchFamily="18" charset="0"/>
              </a:rPr>
              <a:t>纪录片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splash_key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5888"/>
            <a:ext cx="3443288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843213" y="4365625"/>
            <a:ext cx="30194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7" rIns="91435" bIns="45717">
            <a:spAutoFit/>
          </a:bodyPr>
          <a:lstStyle/>
          <a:p>
            <a:pPr algn="ctr" defTabSz="912813">
              <a:buFontTx/>
              <a:buNone/>
            </a:pPr>
            <a:r>
              <a:rPr lang="en-US" sz="6000" b="1">
                <a:solidFill>
                  <a:srgbClr val="0000CC"/>
                </a:solidFill>
                <a:latin typeface="Times New Roman" pitchFamily="18" charset="0"/>
              </a:rPr>
              <a:t>romance</a:t>
            </a:r>
          </a:p>
          <a:p>
            <a:pPr algn="ctr" defTabSz="912813">
              <a:buFontTx/>
              <a:buNone/>
            </a:pPr>
            <a:r>
              <a:rPr lang="zh-CN" altLang="en-US" sz="6000" b="1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爱情片</a:t>
            </a:r>
          </a:p>
        </p:txBody>
      </p:sp>
      <p:pic>
        <p:nvPicPr>
          <p:cNvPr id="16388" name="Picture 4" descr="爱情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8913"/>
            <a:ext cx="4097338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ml0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8"/>
          <a:stretch>
            <a:fillRect/>
          </a:stretch>
        </p:blipFill>
        <p:spPr bwMode="auto">
          <a:xfrm>
            <a:off x="611188" y="115888"/>
            <a:ext cx="3519487" cy="417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55875" y="4365625"/>
            <a:ext cx="35909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7" rIns="91435" bIns="45717">
            <a:spAutoFit/>
          </a:bodyPr>
          <a:lstStyle/>
          <a:p>
            <a:pPr algn="ctr" defTabSz="912813">
              <a:buFontTx/>
              <a:buNone/>
            </a:pPr>
            <a:r>
              <a:rPr lang="en-US" sz="6000" b="1">
                <a:solidFill>
                  <a:srgbClr val="0000CC"/>
                </a:solidFill>
                <a:latin typeface="Times New Roman" pitchFamily="18" charset="0"/>
              </a:rPr>
              <a:t>war movie</a:t>
            </a:r>
          </a:p>
          <a:p>
            <a:pPr algn="ctr" defTabSz="912813">
              <a:buFontTx/>
              <a:buNone/>
            </a:pPr>
            <a:r>
              <a:rPr lang="zh-CN" altLang="en-US" sz="6000" b="1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战争片</a:t>
            </a:r>
          </a:p>
        </p:txBody>
      </p:sp>
      <p:pic>
        <p:nvPicPr>
          <p:cNvPr id="17412" name="Picture 4" descr="6760a9cad6d799acc91768a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0"/>
            <a:ext cx="3554413" cy="421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3" descr="03191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" b="35706"/>
          <a:stretch>
            <a:fillRect/>
          </a:stretch>
        </p:blipFill>
        <p:spPr bwMode="auto">
          <a:xfrm>
            <a:off x="250825" y="115888"/>
            <a:ext cx="3657600" cy="381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2016125" y="4437063"/>
            <a:ext cx="52927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7" rIns="91435" bIns="45717">
            <a:spAutoFit/>
          </a:bodyPr>
          <a:lstStyle/>
          <a:p>
            <a:pPr algn="ctr" defTabSz="912813">
              <a:buFontTx/>
              <a:buNone/>
            </a:pPr>
            <a:r>
              <a:rPr kumimoji="1" lang="en-US" altLang="zh-CN" sz="6000" b="1">
                <a:solidFill>
                  <a:srgbClr val="0000CC"/>
                </a:solidFill>
                <a:latin typeface="Times New Roman" pitchFamily="18" charset="0"/>
              </a:rPr>
              <a:t>Beijing opera</a:t>
            </a:r>
          </a:p>
          <a:p>
            <a:pPr algn="ctr" defTabSz="912813">
              <a:buFontTx/>
              <a:buNone/>
            </a:pPr>
            <a:r>
              <a:rPr kumimoji="1" lang="zh-CN" altLang="en-US" sz="6000" b="1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京剧</a:t>
            </a:r>
          </a:p>
        </p:txBody>
      </p:sp>
      <p:pic>
        <p:nvPicPr>
          <p:cNvPr id="66564" name="Picture 4" descr="200906021559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88913"/>
            <a:ext cx="3910013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5" name="图片 4" descr="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7475"/>
            <a:ext cx="8929688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val 5"/>
          <p:cNvSpPr>
            <a:spLocks noChangeArrowheads="1"/>
          </p:cNvSpPr>
          <p:nvPr/>
        </p:nvSpPr>
        <p:spPr bwMode="auto">
          <a:xfrm>
            <a:off x="2819400" y="1143000"/>
            <a:ext cx="1066800" cy="381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304800" y="746125"/>
            <a:ext cx="86868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FontTx/>
              <a:buNone/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1b Listen and circle the description words you   </a:t>
            </a:r>
          </a:p>
          <a:p>
            <a:pPr>
              <a:lnSpc>
                <a:spcPct val="150000"/>
              </a:lnSpc>
              <a:buFontTx/>
              <a:buNone/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hear in the box in 1a.</a:t>
            </a:r>
          </a:p>
        </p:txBody>
      </p:sp>
      <p:sp>
        <p:nvSpPr>
          <p:cNvPr id="19460" name="Rectangle 7"/>
          <p:cNvSpPr>
            <a:spLocks noChangeArrowheads="1"/>
          </p:cNvSpPr>
          <p:nvPr/>
        </p:nvSpPr>
        <p:spPr bwMode="auto">
          <a:xfrm>
            <a:off x="533400" y="3048000"/>
            <a:ext cx="7848600" cy="2063750"/>
          </a:xfrm>
          <a:prstGeom prst="rect">
            <a:avLst/>
          </a:prstGeom>
          <a:solidFill>
            <a:srgbClr val="CC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5000"/>
              </a:lnSpc>
              <a:buFontTx/>
              <a:buNone/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educational        serious            wonderful      </a:t>
            </a:r>
          </a:p>
          <a:p>
            <a:pPr>
              <a:lnSpc>
                <a:spcPct val="135000"/>
              </a:lnSpc>
              <a:buFontTx/>
              <a:buNone/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relaxing</a:t>
            </a:r>
            <a:r>
              <a:rPr lang="en-US" sz="3200" b="1">
                <a:latin typeface="Times New Roman" pitchFamily="18" charset="0"/>
              </a:rPr>
              <a:t>             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meaningless    enjoyable     </a:t>
            </a:r>
          </a:p>
          <a:p>
            <a:pPr>
              <a:lnSpc>
                <a:spcPct val="135000"/>
              </a:lnSpc>
              <a:buFontTx/>
              <a:buNone/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exciting               boring</a:t>
            </a:r>
          </a:p>
        </p:txBody>
      </p:sp>
      <p:sp>
        <p:nvSpPr>
          <p:cNvPr id="19461" name="Oval 8"/>
          <p:cNvSpPr>
            <a:spLocks noChangeArrowheads="1"/>
          </p:cNvSpPr>
          <p:nvPr/>
        </p:nvSpPr>
        <p:spPr bwMode="auto">
          <a:xfrm>
            <a:off x="611188" y="4652963"/>
            <a:ext cx="1357312" cy="381000"/>
          </a:xfrm>
          <a:prstGeom prst="ellipse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19462" name="Oval 12"/>
          <p:cNvSpPr>
            <a:spLocks noChangeArrowheads="1"/>
          </p:cNvSpPr>
          <p:nvPr/>
        </p:nvSpPr>
        <p:spPr bwMode="auto">
          <a:xfrm>
            <a:off x="3492500" y="4648200"/>
            <a:ext cx="1308100" cy="381000"/>
          </a:xfrm>
          <a:prstGeom prst="ellipse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19463" name="Oval 13"/>
          <p:cNvSpPr>
            <a:spLocks noChangeArrowheads="1"/>
          </p:cNvSpPr>
          <p:nvPr/>
        </p:nvSpPr>
        <p:spPr bwMode="auto">
          <a:xfrm>
            <a:off x="5940425" y="3962400"/>
            <a:ext cx="1871663" cy="381000"/>
          </a:xfrm>
          <a:prstGeom prst="ellipse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19464" name="Oval 14"/>
          <p:cNvSpPr>
            <a:spLocks noChangeArrowheads="1"/>
          </p:cNvSpPr>
          <p:nvPr/>
        </p:nvSpPr>
        <p:spPr bwMode="auto">
          <a:xfrm>
            <a:off x="3276600" y="4005263"/>
            <a:ext cx="2232025" cy="381000"/>
          </a:xfrm>
          <a:prstGeom prst="ellipse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19465" name="Oval 15"/>
          <p:cNvSpPr>
            <a:spLocks noChangeArrowheads="1"/>
          </p:cNvSpPr>
          <p:nvPr/>
        </p:nvSpPr>
        <p:spPr bwMode="auto">
          <a:xfrm>
            <a:off x="539750" y="4005263"/>
            <a:ext cx="1728788" cy="381000"/>
          </a:xfrm>
          <a:prstGeom prst="ellipse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19466" name="Oval 16"/>
          <p:cNvSpPr>
            <a:spLocks noChangeArrowheads="1"/>
          </p:cNvSpPr>
          <p:nvPr/>
        </p:nvSpPr>
        <p:spPr bwMode="auto">
          <a:xfrm>
            <a:off x="5724525" y="3276600"/>
            <a:ext cx="2016125" cy="381000"/>
          </a:xfrm>
          <a:prstGeom prst="ellipse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pic>
        <p:nvPicPr>
          <p:cNvPr id="19467" name="Section B 1b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1700213"/>
            <a:ext cx="1079500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4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79831" fill="hold"/>
                                        <p:tgtEl>
                                          <p:spTgt spid="194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7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7"/>
                </p:tgtEl>
              </p:cMediaNode>
            </p:audio>
          </p:childTnLst>
        </p:cTn>
      </p:par>
    </p:tnLst>
    <p:bldLst>
      <p:bldP spid="19461" grpId="0" animBg="1" autoUpdateAnimBg="0"/>
      <p:bldP spid="19462" grpId="0" animBg="1" autoUpdateAnimBg="0"/>
      <p:bldP spid="19463" grpId="0" animBg="1" autoUpdateAnimBg="0"/>
      <p:bldP spid="19464" grpId="0" animBg="1" autoUpdateAnimBg="0"/>
      <p:bldP spid="19465" grpId="0" animBg="1" autoUpdateAnimBg="0"/>
      <p:bldP spid="19466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23" name="Group 43"/>
          <p:cNvGraphicFramePr>
            <a:graphicFrameLocks noGrp="1"/>
          </p:cNvGraphicFramePr>
          <p:nvPr/>
        </p:nvGraphicFramePr>
        <p:xfrm>
          <a:off x="395288" y="1557338"/>
          <a:ext cx="7632700" cy="5156200"/>
        </p:xfrm>
        <a:graphic>
          <a:graphicData uri="http://schemas.openxmlformats.org/drawingml/2006/table">
            <a:tbl>
              <a:tblPr/>
              <a:tblGrid>
                <a:gridCol w="2695575"/>
                <a:gridCol w="2617787"/>
                <a:gridCol w="2319338"/>
              </a:tblGrid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John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06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Action movies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exciting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Scary movie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Game shows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50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sitcoms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Talk shows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512" name="Rectangle 46"/>
          <p:cNvSpPr>
            <a:spLocks noChangeArrowheads="1"/>
          </p:cNvSpPr>
          <p:nvPr/>
        </p:nvSpPr>
        <p:spPr bwMode="auto">
          <a:xfrm>
            <a:off x="179388" y="44450"/>
            <a:ext cx="8775700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5000"/>
              </a:lnSpc>
              <a:buFontTx/>
              <a:buNone/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1c Listen again. Write down the words John and   </a:t>
            </a:r>
          </a:p>
          <a:p>
            <a:pPr>
              <a:lnSpc>
                <a:spcPct val="135000"/>
              </a:lnSpc>
              <a:buFontTx/>
              <a:buNone/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Mary use to describe the TV shows or movies.</a:t>
            </a:r>
          </a:p>
        </p:txBody>
      </p:sp>
      <p:sp>
        <p:nvSpPr>
          <p:cNvPr id="20513" name="Text Box 47"/>
          <p:cNvSpPr txBox="1">
            <a:spLocks noChangeArrowheads="1"/>
          </p:cNvSpPr>
          <p:nvPr/>
        </p:nvSpPr>
        <p:spPr bwMode="auto">
          <a:xfrm>
            <a:off x="3352800" y="3810000"/>
            <a:ext cx="15382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exciting</a:t>
            </a:r>
          </a:p>
        </p:txBody>
      </p:sp>
      <p:sp>
        <p:nvSpPr>
          <p:cNvPr id="20514" name="Rectangle 48"/>
          <p:cNvSpPr>
            <a:spLocks noChangeArrowheads="1"/>
          </p:cNvSpPr>
          <p:nvPr/>
        </p:nvSpPr>
        <p:spPr bwMode="auto">
          <a:xfrm>
            <a:off x="5791200" y="3048000"/>
            <a:ext cx="22844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meaningless</a:t>
            </a:r>
          </a:p>
        </p:txBody>
      </p:sp>
      <p:sp>
        <p:nvSpPr>
          <p:cNvPr id="20515" name="Rectangle 49"/>
          <p:cNvSpPr>
            <a:spLocks noChangeArrowheads="1"/>
          </p:cNvSpPr>
          <p:nvPr/>
        </p:nvSpPr>
        <p:spPr bwMode="auto">
          <a:xfrm>
            <a:off x="5715000" y="3810000"/>
            <a:ext cx="22844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meaningless</a:t>
            </a:r>
          </a:p>
        </p:txBody>
      </p:sp>
      <p:sp>
        <p:nvSpPr>
          <p:cNvPr id="20516" name="Rectangle 50"/>
          <p:cNvSpPr>
            <a:spLocks noChangeArrowheads="1"/>
          </p:cNvSpPr>
          <p:nvPr/>
        </p:nvSpPr>
        <p:spPr bwMode="auto">
          <a:xfrm>
            <a:off x="5791200" y="4419600"/>
            <a:ext cx="1606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relaxing</a:t>
            </a:r>
          </a:p>
        </p:txBody>
      </p:sp>
      <p:sp>
        <p:nvSpPr>
          <p:cNvPr id="20517" name="Rectangle 51"/>
          <p:cNvSpPr>
            <a:spLocks noChangeArrowheads="1"/>
          </p:cNvSpPr>
          <p:nvPr/>
        </p:nvSpPr>
        <p:spPr bwMode="auto">
          <a:xfrm>
            <a:off x="5943600" y="5105400"/>
            <a:ext cx="1606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relaxing</a:t>
            </a:r>
          </a:p>
        </p:txBody>
      </p:sp>
      <p:sp>
        <p:nvSpPr>
          <p:cNvPr id="20518" name="Rectangle 52"/>
          <p:cNvSpPr>
            <a:spLocks noChangeArrowheads="1"/>
          </p:cNvSpPr>
          <p:nvPr/>
        </p:nvSpPr>
        <p:spPr bwMode="auto">
          <a:xfrm>
            <a:off x="3419475" y="5949950"/>
            <a:ext cx="1854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enjoyable</a:t>
            </a:r>
          </a:p>
        </p:txBody>
      </p:sp>
      <p:sp>
        <p:nvSpPr>
          <p:cNvPr id="20519" name="Rectangle 53"/>
          <p:cNvSpPr>
            <a:spLocks noChangeArrowheads="1"/>
          </p:cNvSpPr>
          <p:nvPr/>
        </p:nvSpPr>
        <p:spPr bwMode="auto">
          <a:xfrm>
            <a:off x="3505200" y="4495800"/>
            <a:ext cx="1335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boring</a:t>
            </a:r>
          </a:p>
        </p:txBody>
      </p:sp>
      <p:sp>
        <p:nvSpPr>
          <p:cNvPr id="20520" name="Rectangle 54"/>
          <p:cNvSpPr>
            <a:spLocks noChangeArrowheads="1"/>
          </p:cNvSpPr>
          <p:nvPr/>
        </p:nvSpPr>
        <p:spPr bwMode="auto">
          <a:xfrm>
            <a:off x="3563938" y="5229225"/>
            <a:ext cx="133508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boring</a:t>
            </a:r>
          </a:p>
        </p:txBody>
      </p:sp>
      <p:sp>
        <p:nvSpPr>
          <p:cNvPr id="20521" name="Rectangle 55"/>
          <p:cNvSpPr>
            <a:spLocks noChangeArrowheads="1"/>
          </p:cNvSpPr>
          <p:nvPr/>
        </p:nvSpPr>
        <p:spPr bwMode="auto">
          <a:xfrm>
            <a:off x="5867400" y="5949950"/>
            <a:ext cx="1968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wonderful</a:t>
            </a:r>
          </a:p>
        </p:txBody>
      </p:sp>
      <p:pic>
        <p:nvPicPr>
          <p:cNvPr id="20524" name="Section B 1c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3661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5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74031" fill="hold"/>
                                        <p:tgtEl>
                                          <p:spTgt spid="205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4"/>
                  </p:tgtEl>
                </p:cond>
              </p:nextCondLst>
            </p:seq>
            <p:audio>
              <p:cMediaNode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24"/>
                </p:tgtEl>
              </p:cMediaNode>
            </p:audio>
          </p:childTnLst>
        </p:cTn>
      </p:par>
    </p:tnLst>
    <p:bldLst>
      <p:bldP spid="20513" grpId="0" autoUpdateAnimBg="0"/>
      <p:bldP spid="20514" grpId="0" autoUpdateAnimBg="0"/>
      <p:bldP spid="20515" grpId="0" autoUpdateAnimBg="0"/>
      <p:bldP spid="20516" grpId="0" autoUpdateAnimBg="0"/>
      <p:bldP spid="20517" grpId="0" autoUpdateAnimBg="0"/>
      <p:bldP spid="20518" grpId="0" autoUpdateAnimBg="0"/>
      <p:bldP spid="20519" grpId="0" autoUpdateAnimBg="0"/>
      <p:bldP spid="20520" grpId="0" autoUpdateAnimBg="0"/>
      <p:bldP spid="2052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9"/>
          <p:cNvSpPr>
            <a:spLocks noChangeArrowheads="1"/>
          </p:cNvSpPr>
          <p:nvPr/>
        </p:nvSpPr>
        <p:spPr bwMode="auto">
          <a:xfrm>
            <a:off x="609600" y="2590800"/>
            <a:ext cx="6172200" cy="3200400"/>
          </a:xfrm>
          <a:prstGeom prst="wedgeRoundRectCallout">
            <a:avLst>
              <a:gd name="adj1" fmla="val 55657"/>
              <a:gd name="adj2" fmla="val 1639"/>
              <a:gd name="adj3" fmla="val 16667"/>
            </a:avLst>
          </a:prstGeom>
          <a:solidFill>
            <a:srgbClr val="FFFF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endParaRPr lang="zh-CN" altLang="en-US"/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395288" y="765175"/>
            <a:ext cx="83058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  <a:buFontTx/>
              <a:buNone/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Tell your partner what John and Mary like to watch and why. Then tell your partner what you like to watch and why.</a:t>
            </a:r>
          </a:p>
        </p:txBody>
      </p:sp>
      <p:pic>
        <p:nvPicPr>
          <p:cNvPr id="21508" name="Picture 6" descr="B-1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819400"/>
            <a:ext cx="142716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914400" y="2514600"/>
            <a:ext cx="6034088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John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 wants to watch talk shows because they’re enjoyable. </a:t>
            </a:r>
            <a:r>
              <a:rPr lang="en-US" sz="32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like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to watch action movies because they’re exciting.</a:t>
            </a:r>
          </a:p>
          <a:p>
            <a:pPr eaLnBrk="1" hangingPunct="1">
              <a:buFontTx/>
              <a:buNone/>
            </a:pPr>
            <a:endParaRPr lang="en-US"/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179388" y="0"/>
            <a:ext cx="1008062" cy="7651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50825" y="0"/>
            <a:ext cx="10080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chemeClr val="accent2"/>
                </a:solidFill>
              </a:rPr>
              <a:t>1d</a:t>
            </a:r>
            <a:endParaRPr lang="zh-CN" altLang="en-US" sz="4400" b="1">
              <a:solidFill>
                <a:schemeClr val="accent2"/>
              </a:solidFill>
            </a:endParaRPr>
          </a:p>
        </p:txBody>
      </p:sp>
      <p:sp>
        <p:nvSpPr>
          <p:cNvPr id="21512" name="WordArt 8"/>
          <p:cNvSpPr>
            <a:spLocks noChangeArrowheads="1" noChangeShapeType="1" noTextEdit="1"/>
          </p:cNvSpPr>
          <p:nvPr/>
        </p:nvSpPr>
        <p:spPr bwMode="auto">
          <a:xfrm>
            <a:off x="2987675" y="0"/>
            <a:ext cx="2736850" cy="7921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pairwork</a:t>
            </a:r>
            <a:endParaRPr lang="zh-CN" alt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65" name="Group 65"/>
          <p:cNvGraphicFramePr>
            <a:graphicFrameLocks noGrp="1"/>
          </p:cNvGraphicFramePr>
          <p:nvPr>
            <p:ph/>
          </p:nvPr>
        </p:nvGraphicFramePr>
        <p:xfrm>
          <a:off x="3995738" y="1628775"/>
          <a:ext cx="4967287" cy="5011738"/>
        </p:xfrm>
        <a:graphic>
          <a:graphicData uri="http://schemas.openxmlformats.org/drawingml/2006/table">
            <a:tbl>
              <a:tblPr/>
              <a:tblGrid>
                <a:gridCol w="2479675"/>
                <a:gridCol w="1050925"/>
                <a:gridCol w="1436687"/>
              </a:tblGrid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My partner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Soap operas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Talent shows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News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Sports shows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Game shows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Talk shows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Comedies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Scary movies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Action movies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Cartoons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66" name="Rectangle 5"/>
          <p:cNvSpPr>
            <a:spLocks noChangeArrowheads="1"/>
          </p:cNvSpPr>
          <p:nvPr/>
        </p:nvSpPr>
        <p:spPr bwMode="auto">
          <a:xfrm>
            <a:off x="228600" y="188913"/>
            <a:ext cx="8915400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What do you and your partner think of these TV shows or movies?</a:t>
            </a:r>
            <a:r>
              <a:rPr lang="en-US" altLang="zh-CN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Write description words for each one.</a:t>
            </a:r>
          </a:p>
        </p:txBody>
      </p:sp>
      <p:pic>
        <p:nvPicPr>
          <p:cNvPr id="25667" name="Picture 6" descr="B-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0388"/>
            <a:ext cx="3924300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68" name="WordArt 68"/>
          <p:cNvSpPr>
            <a:spLocks noChangeArrowheads="1" noChangeShapeType="1" noTextEdit="1"/>
          </p:cNvSpPr>
          <p:nvPr/>
        </p:nvSpPr>
        <p:spPr bwMode="auto">
          <a:xfrm>
            <a:off x="395288" y="1844675"/>
            <a:ext cx="3097212" cy="22320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Make a survy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457200" y="1066800"/>
            <a:ext cx="849630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3200" b="1">
                <a:latin typeface="Times New Roman" pitchFamily="18" charset="0"/>
                <a:ea typeface="华文楷体" pitchFamily="2" charset="-122"/>
              </a:rPr>
              <a:t>1. </a:t>
            </a:r>
            <a:r>
              <a:rPr lang="zh-CN" altLang="en-US" sz="3200" b="1">
                <a:latin typeface="Times New Roman" pitchFamily="18" charset="0"/>
                <a:ea typeface="华文楷体" pitchFamily="2" charset="-122"/>
              </a:rPr>
              <a:t>你怎样认为连续剧？我受不了。</a:t>
            </a:r>
            <a:endParaRPr lang="en-US" altLang="zh-CN" sz="3200" b="1">
              <a:latin typeface="Times New Roman" pitchFamily="18" charset="0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3200" b="1">
                <a:latin typeface="Times New Roman" pitchFamily="18" charset="0"/>
                <a:ea typeface="华文楷体" pitchFamily="2" charset="-122"/>
              </a:rPr>
              <a:t>     </a:t>
            </a:r>
            <a:r>
              <a:rPr lang="en-US" altLang="zh-CN" sz="3200" b="1">
                <a:latin typeface="Times New Roman" pitchFamily="18" charset="0"/>
                <a:ea typeface="华文楷体" pitchFamily="2" charset="-122"/>
              </a:rPr>
              <a:t>_____ do you ____   ___ ____   ______? 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3200" b="1">
                <a:latin typeface="Times New Roman" pitchFamily="18" charset="0"/>
                <a:ea typeface="华文楷体" pitchFamily="2" charset="-122"/>
              </a:rPr>
              <a:t>    I ____ ____ ____ .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3200" b="1">
                <a:latin typeface="Times New Roman" pitchFamily="18" charset="0"/>
                <a:ea typeface="华文楷体" pitchFamily="2" charset="-122"/>
              </a:rPr>
              <a:t>2.  </a:t>
            </a:r>
            <a:r>
              <a:rPr lang="zh-CN" altLang="en-US" sz="3200" b="1">
                <a:latin typeface="Times New Roman" pitchFamily="18" charset="0"/>
                <a:ea typeface="华文楷体" pitchFamily="2" charset="-122"/>
              </a:rPr>
              <a:t>他不喜欢情景喜剧。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3200" b="1">
                <a:latin typeface="Times New Roman" pitchFamily="18" charset="0"/>
                <a:ea typeface="华文楷体" pitchFamily="2" charset="-122"/>
              </a:rPr>
              <a:t>     </a:t>
            </a:r>
            <a:r>
              <a:rPr lang="en-US" altLang="zh-CN" sz="3200" b="1">
                <a:latin typeface="Times New Roman" pitchFamily="18" charset="0"/>
                <a:ea typeface="华文楷体" pitchFamily="2" charset="-122"/>
              </a:rPr>
              <a:t>He ______ ______ _______.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3200" b="1">
                <a:latin typeface="Times New Roman" pitchFamily="18" charset="0"/>
                <a:ea typeface="华文楷体" pitchFamily="2" charset="-122"/>
              </a:rPr>
              <a:t>3 Evan</a:t>
            </a:r>
            <a:r>
              <a:rPr lang="zh-CN" altLang="en-US" sz="3200" b="1">
                <a:latin typeface="Times New Roman" pitchFamily="18" charset="0"/>
                <a:ea typeface="华文楷体" pitchFamily="2" charset="-122"/>
              </a:rPr>
              <a:t>对朋友不在乎。</a:t>
            </a:r>
            <a:r>
              <a:rPr lang="en-US" altLang="zh-CN" sz="3200" b="1">
                <a:latin typeface="Times New Roman" pitchFamily="18" charset="0"/>
                <a:ea typeface="华文楷体" pitchFamily="2" charset="-122"/>
              </a:rPr>
              <a:t>Evan _______ _____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3200" b="1">
                <a:latin typeface="Times New Roman" pitchFamily="18" charset="0"/>
                <a:ea typeface="华文楷体" pitchFamily="2" charset="-122"/>
              </a:rPr>
              <a:t>    his friends.</a:t>
            </a:r>
          </a:p>
        </p:txBody>
      </p:sp>
      <p:sp>
        <p:nvSpPr>
          <p:cNvPr id="72715" name="Text Box 11"/>
          <p:cNvSpPr txBox="1">
            <a:spLocks noChangeArrowheads="1"/>
          </p:cNvSpPr>
          <p:nvPr/>
        </p:nvSpPr>
        <p:spPr bwMode="auto">
          <a:xfrm>
            <a:off x="819150" y="1952625"/>
            <a:ext cx="1258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What </a:t>
            </a:r>
          </a:p>
        </p:txBody>
      </p:sp>
      <p:sp>
        <p:nvSpPr>
          <p:cNvPr id="72716" name="Text Box 12"/>
          <p:cNvSpPr txBox="1">
            <a:spLocks noChangeArrowheads="1"/>
          </p:cNvSpPr>
          <p:nvPr/>
        </p:nvSpPr>
        <p:spPr bwMode="auto">
          <a:xfrm>
            <a:off x="3486150" y="1952625"/>
            <a:ext cx="4679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think of    soap operas</a:t>
            </a:r>
          </a:p>
        </p:txBody>
      </p:sp>
      <p:sp>
        <p:nvSpPr>
          <p:cNvPr id="72717" name="Text Box 13"/>
          <p:cNvSpPr txBox="1">
            <a:spLocks noChangeArrowheads="1"/>
          </p:cNvSpPr>
          <p:nvPr/>
        </p:nvSpPr>
        <p:spPr bwMode="auto">
          <a:xfrm>
            <a:off x="1200150" y="2714625"/>
            <a:ext cx="3168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can’t stand them</a:t>
            </a:r>
          </a:p>
        </p:txBody>
      </p:sp>
      <p:sp>
        <p:nvSpPr>
          <p:cNvPr id="72718" name="Text Box 14"/>
          <p:cNvSpPr txBox="1">
            <a:spLocks noChangeArrowheads="1"/>
          </p:cNvSpPr>
          <p:nvPr/>
        </p:nvSpPr>
        <p:spPr bwMode="auto">
          <a:xfrm>
            <a:off x="1657350" y="4162425"/>
            <a:ext cx="48974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doesn’t like sitcoms</a:t>
            </a:r>
          </a:p>
        </p:txBody>
      </p:sp>
      <p:sp>
        <p:nvSpPr>
          <p:cNvPr id="72719" name="Text Box 15"/>
          <p:cNvSpPr txBox="1">
            <a:spLocks noChangeArrowheads="1"/>
          </p:cNvSpPr>
          <p:nvPr/>
        </p:nvSpPr>
        <p:spPr bwMode="auto">
          <a:xfrm>
            <a:off x="5543550" y="4924425"/>
            <a:ext cx="274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doesn’t  mind </a:t>
            </a:r>
          </a:p>
        </p:txBody>
      </p:sp>
      <p:sp>
        <p:nvSpPr>
          <p:cNvPr id="28681" name="WordArt 9"/>
          <p:cNvSpPr>
            <a:spLocks noChangeArrowheads="1" noChangeShapeType="1" noTextEdit="1"/>
          </p:cNvSpPr>
          <p:nvPr/>
        </p:nvSpPr>
        <p:spPr bwMode="auto">
          <a:xfrm>
            <a:off x="827088" y="0"/>
            <a:ext cx="20574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Exercises</a:t>
            </a:r>
            <a:endParaRPr lang="zh-CN" altLang="en-US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5" grpId="0"/>
      <p:bldP spid="72716" grpId="0"/>
      <p:bldP spid="72717" grpId="0"/>
      <p:bldP spid="72718" grpId="0"/>
      <p:bldP spid="727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840288" y="62547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b="1">
              <a:latin typeface="Tahoma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258888" y="1125538"/>
            <a:ext cx="6985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 b="1"/>
              <a:t>What kind of TV show is it?</a:t>
            </a: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1547813" y="1916113"/>
            <a:ext cx="70564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/>
              <a:t>What do you think of it?</a:t>
            </a:r>
          </a:p>
        </p:txBody>
      </p:sp>
      <p:pic>
        <p:nvPicPr>
          <p:cNvPr id="7174" name="Picture 8" descr="game_show_alpha121729897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638425"/>
            <a:ext cx="46799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6" descr="200922520363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565400"/>
            <a:ext cx="5062538" cy="396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6" name="Picture 6" descr="xinsrc_05207051014242961126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565400"/>
            <a:ext cx="5184775" cy="396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7" name="Picture 4" descr="00-00-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565400"/>
            <a:ext cx="5257800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8" name="Picture 10" descr="W02010081335343957755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565400"/>
            <a:ext cx="5616575" cy="388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565400"/>
            <a:ext cx="5761037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80" name="WordArt 12"/>
          <p:cNvSpPr>
            <a:spLocks noChangeArrowheads="1" noChangeShapeType="1" noTextEdit="1"/>
          </p:cNvSpPr>
          <p:nvPr/>
        </p:nvSpPr>
        <p:spPr bwMode="auto">
          <a:xfrm>
            <a:off x="900113" y="0"/>
            <a:ext cx="2592387" cy="11255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Review</a:t>
            </a:r>
            <a:endParaRPr lang="zh-CN" altLang="en-US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229600" cy="4525963"/>
          </a:xfrm>
        </p:spPr>
        <p:txBody>
          <a:bodyPr/>
          <a:lstStyle/>
          <a:p>
            <a:pPr>
              <a:lnSpc>
                <a:spcPct val="100000"/>
              </a:lnSpc>
              <a:buFontTx/>
              <a:buNone/>
            </a:pPr>
            <a:r>
              <a:rPr lang="en-US" altLang="zh-CN"/>
              <a:t>4.</a:t>
            </a:r>
            <a:r>
              <a:rPr lang="zh-CN" altLang="en-US"/>
              <a:t>我认为恐怖片是如此没有意义。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en-US" altLang="zh-CN"/>
              <a:t>   I think scary movies are____ _____.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en-US" altLang="zh-CN"/>
              <a:t>5.</a:t>
            </a:r>
            <a:r>
              <a:rPr lang="zh-CN" altLang="en-US"/>
              <a:t>我喜欢看脱口秀，它们更让人愉快。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en-US" altLang="zh-CN"/>
              <a:t>I like ____ ____ talk shows. They’re____ 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en-US" altLang="zh-CN"/>
              <a:t>_______.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en-US" altLang="zh-CN"/>
              <a:t>6. </a:t>
            </a:r>
            <a:r>
              <a:rPr lang="zh-CN" altLang="en-US"/>
              <a:t>我想看一些让人放松的东西，像游戏节目或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zh-CN" altLang="en-US"/>
              <a:t>情景喜剧。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en-US" altLang="zh-CN"/>
              <a:t>I _____ ____ _____ _______ ______</a:t>
            </a:r>
            <a:r>
              <a:rPr lang="zh-CN" altLang="en-US"/>
              <a:t>，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en-US" altLang="zh-CN"/>
              <a:t>like a game show or a sitcom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435600" y="981075"/>
            <a:ext cx="3457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C0000"/>
                </a:solidFill>
              </a:rPr>
              <a:t>so  meaningless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547813" y="2349500"/>
            <a:ext cx="2663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CC0000"/>
                </a:solidFill>
              </a:rPr>
              <a:t>to watch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7451725" y="2349500"/>
            <a:ext cx="1441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</a:rPr>
              <a:t>more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50825" y="2997200"/>
            <a:ext cx="2305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</a:rPr>
              <a:t>enjoyable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755650" y="5516563"/>
            <a:ext cx="7848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</a:rPr>
              <a:t>want to watch something relaxing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33798" grpId="0"/>
      <p:bldP spid="33799" grpId="0"/>
      <p:bldP spid="338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395288" y="0"/>
            <a:ext cx="81534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________ kind of movies ________ Lucy like? </a:t>
            </a:r>
            <a:endParaRPr lang="en-US" altLang="zh-CN" sz="2800" b="1">
              <a:latin typeface="Times New Roman" pitchFamily="18" charset="0"/>
            </a:endParaRPr>
          </a:p>
          <a:p>
            <a:pPr eaLnBrk="0" hangingPunct="0">
              <a:lnSpc>
                <a:spcPct val="120000"/>
              </a:lnSpc>
              <a:buFontTx/>
              <a:buNone/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      A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What, does                B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What, do      </a:t>
            </a:r>
          </a:p>
          <a:p>
            <a:pPr eaLnBrk="0" hangingPunct="0">
              <a:lnSpc>
                <a:spcPct val="120000"/>
              </a:lnSpc>
              <a:buFontTx/>
              <a:buNone/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   C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What’s, does             D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Which, do  </a:t>
            </a:r>
          </a:p>
          <a:p>
            <a:pPr eaLnBrk="0" hangingPunct="0">
              <a:lnSpc>
                <a:spcPct val="120000"/>
              </a:lnSpc>
              <a:buFontTx/>
              <a:buNone/>
            </a:pP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361" name="Rectangle 9"/>
          <p:cNvSpPr>
            <a:spLocks noChangeArrowheads="1"/>
          </p:cNvSpPr>
          <p:nvPr/>
        </p:nvSpPr>
        <p:spPr bwMode="auto">
          <a:xfrm>
            <a:off x="1619250" y="0"/>
            <a:ext cx="441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31750" name="Rectangle 5"/>
          <p:cNvSpPr>
            <a:spLocks noChangeArrowheads="1"/>
          </p:cNvSpPr>
          <p:nvPr/>
        </p:nvSpPr>
        <p:spPr bwMode="auto">
          <a:xfrm>
            <a:off x="179388" y="1989138"/>
            <a:ext cx="8675687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40000"/>
              </a:lnSpc>
              <a:buFontTx/>
              <a:buNone/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I don’t like action movies. I think they’re________.  </a:t>
            </a:r>
          </a:p>
          <a:p>
            <a:pPr eaLnBrk="0" hangingPunct="0">
              <a:lnSpc>
                <a:spcPct val="140000"/>
              </a:lnSpc>
              <a:buFontTx/>
              <a:buNone/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  A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boring                B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difficult      </a:t>
            </a:r>
          </a:p>
          <a:p>
            <a:pPr eaLnBrk="0" hangingPunct="0">
              <a:lnSpc>
                <a:spcPct val="140000"/>
              </a:lnSpc>
              <a:buFontTx/>
              <a:buNone/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  C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interesting          D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exciting  </a:t>
            </a:r>
          </a:p>
          <a:p>
            <a:pPr eaLnBrk="0" hangingPunct="0">
              <a:lnSpc>
                <a:spcPct val="140000"/>
              </a:lnSpc>
              <a:buFontTx/>
              <a:buNone/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— How is the new movie? — It is  ________. </a:t>
            </a:r>
          </a:p>
          <a:p>
            <a:pPr eaLnBrk="0" hangingPunct="0">
              <a:lnSpc>
                <a:spcPct val="140000"/>
              </a:lnSpc>
              <a:buFontTx/>
              <a:buNone/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    A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well                   B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thriller        </a:t>
            </a:r>
          </a:p>
          <a:p>
            <a:pPr eaLnBrk="0" hangingPunct="0">
              <a:lnSpc>
                <a:spcPct val="140000"/>
              </a:lnSpc>
              <a:buFontTx/>
              <a:buNone/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     C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young               D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exciting  </a:t>
            </a:r>
          </a:p>
          <a:p>
            <a:pPr eaLnBrk="0" hangingPunct="0">
              <a:lnSpc>
                <a:spcPct val="140000"/>
              </a:lnSpc>
              <a:spcBef>
                <a:spcPct val="50000"/>
              </a:spcBef>
              <a:buFontTx/>
              <a:buNone/>
            </a:pP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7451725" y="2060575"/>
            <a:ext cx="441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6588125" y="3789363"/>
            <a:ext cx="441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T0132C~1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8917" name="WordArt 5"/>
          <p:cNvSpPr>
            <a:spLocks noChangeArrowheads="1" noChangeShapeType="1" noTextEdit="1"/>
          </p:cNvSpPr>
          <p:nvPr/>
        </p:nvSpPr>
        <p:spPr bwMode="auto">
          <a:xfrm>
            <a:off x="3492500" y="1268413"/>
            <a:ext cx="4679950" cy="3168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Enjoy good movies </a:t>
            </a:r>
            <a:endParaRPr lang="zh-CN" altLang="en-US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539750" y="1341438"/>
            <a:ext cx="8228013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7" rIns="91435" bIns="45717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kumimoji="1" lang="en-US" altLang="zh-CN" sz="3200" b="1">
                <a:solidFill>
                  <a:schemeClr val="accent2"/>
                </a:solidFill>
                <a:latin typeface="Comic Sans MS" pitchFamily="66" charset="0"/>
              </a:rPr>
              <a:t>Write a movie review about your   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kumimoji="1" lang="en-US" altLang="zh-CN" sz="3200" b="1">
                <a:solidFill>
                  <a:schemeClr val="accent2"/>
                </a:solidFill>
                <a:latin typeface="Comic Sans MS" pitchFamily="66" charset="0"/>
              </a:rPr>
              <a:t>     favorite movie.  </a:t>
            </a:r>
          </a:p>
        </p:txBody>
      </p:sp>
      <p:pic>
        <p:nvPicPr>
          <p:cNvPr id="94211" name="Picture 3" descr="怪物史莱克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781300"/>
            <a:ext cx="25971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2" name="Picture 4" descr="变形金刚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708275"/>
            <a:ext cx="3186112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WordArt 5"/>
          <p:cNvSpPr>
            <a:spLocks noChangeArrowheads="1" noChangeShapeType="1" noTextEdit="1"/>
          </p:cNvSpPr>
          <p:nvPr/>
        </p:nvSpPr>
        <p:spPr bwMode="auto">
          <a:xfrm>
            <a:off x="1476375" y="188913"/>
            <a:ext cx="3167063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Homework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5" descr="纸袋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266541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Pair work </a:t>
            </a:r>
            <a:endParaRPr lang="zh-CN" altLang="en-US" sz="3600" b="1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</p:txBody>
      </p:sp>
      <p:pic>
        <p:nvPicPr>
          <p:cNvPr id="8195" name="Picture 9" descr="star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349500"/>
            <a:ext cx="3365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4" descr="star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45125"/>
            <a:ext cx="3365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21"/>
          <p:cNvSpPr txBox="1">
            <a:spLocks noChangeArrowheads="1"/>
          </p:cNvSpPr>
          <p:nvPr/>
        </p:nvSpPr>
        <p:spPr bwMode="auto">
          <a:xfrm>
            <a:off x="2916238" y="188913"/>
            <a:ext cx="6176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A: What do you think of …?</a:t>
            </a:r>
          </a:p>
        </p:txBody>
      </p:sp>
      <p:sp>
        <p:nvSpPr>
          <p:cNvPr id="8198" name="Text Box 22"/>
          <p:cNvSpPr txBox="1">
            <a:spLocks noChangeArrowheads="1"/>
          </p:cNvSpPr>
          <p:nvPr/>
        </p:nvSpPr>
        <p:spPr bwMode="auto">
          <a:xfrm>
            <a:off x="2916238" y="836613"/>
            <a:ext cx="335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sz="36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B : I  …  them .</a:t>
            </a:r>
          </a:p>
        </p:txBody>
      </p:sp>
      <p:pic>
        <p:nvPicPr>
          <p:cNvPr id="8199" name="Picture 25" descr="star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797425"/>
            <a:ext cx="3365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26" descr="star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868863"/>
            <a:ext cx="3365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27" descr="１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244951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30" descr="41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557338"/>
            <a:ext cx="2871787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31" descr="Larry King intervie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4583113"/>
            <a:ext cx="24463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32" descr="0098_614-3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508500"/>
            <a:ext cx="29527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6" name="AutoShape 33"/>
          <p:cNvSpPr>
            <a:spLocks noChangeArrowheads="1"/>
          </p:cNvSpPr>
          <p:nvPr/>
        </p:nvSpPr>
        <p:spPr bwMode="auto">
          <a:xfrm>
            <a:off x="323850" y="4005263"/>
            <a:ext cx="576263" cy="360362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89278B"/>
              </a:solidFill>
              <a:latin typeface="Rockwell Extra Bold" pitchFamily="18" charset="0"/>
            </a:endParaRPr>
          </a:p>
        </p:txBody>
      </p:sp>
      <p:sp>
        <p:nvSpPr>
          <p:cNvPr id="8207" name="AutoShape 36"/>
          <p:cNvSpPr>
            <a:spLocks noChangeArrowheads="1"/>
          </p:cNvSpPr>
          <p:nvPr/>
        </p:nvSpPr>
        <p:spPr bwMode="auto">
          <a:xfrm>
            <a:off x="179388" y="6381750"/>
            <a:ext cx="576262" cy="360363"/>
          </a:xfrm>
          <a:prstGeom prst="smileyFace">
            <a:avLst>
              <a:gd name="adj" fmla="val -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89278B"/>
              </a:solidFill>
              <a:latin typeface="Rockwell Extra Bold" pitchFamily="18" charset="0"/>
            </a:endParaRPr>
          </a:p>
        </p:txBody>
      </p:sp>
      <p:sp>
        <p:nvSpPr>
          <p:cNvPr id="8208" name="AutoShape 37"/>
          <p:cNvSpPr>
            <a:spLocks noChangeArrowheads="1"/>
          </p:cNvSpPr>
          <p:nvPr/>
        </p:nvSpPr>
        <p:spPr bwMode="auto">
          <a:xfrm>
            <a:off x="6227763" y="6381750"/>
            <a:ext cx="576262" cy="360363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89278B"/>
              </a:solidFill>
              <a:latin typeface="Rockwell Extra Bold" pitchFamily="18" charset="0"/>
            </a:endParaRPr>
          </a:p>
        </p:txBody>
      </p:sp>
      <p:sp>
        <p:nvSpPr>
          <p:cNvPr id="8209" name="AutoShape 38"/>
          <p:cNvSpPr>
            <a:spLocks noChangeArrowheads="1"/>
          </p:cNvSpPr>
          <p:nvPr/>
        </p:nvSpPr>
        <p:spPr bwMode="auto">
          <a:xfrm>
            <a:off x="5580063" y="6381750"/>
            <a:ext cx="576262" cy="360363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89278B"/>
              </a:solidFill>
              <a:latin typeface="Rockwell Extra Bold" pitchFamily="18" charset="0"/>
            </a:endParaRPr>
          </a:p>
        </p:txBody>
      </p:sp>
      <p:sp>
        <p:nvSpPr>
          <p:cNvPr id="8210" name="AutoShape 39"/>
          <p:cNvSpPr>
            <a:spLocks noChangeArrowheads="1"/>
          </p:cNvSpPr>
          <p:nvPr/>
        </p:nvSpPr>
        <p:spPr bwMode="auto">
          <a:xfrm>
            <a:off x="6156325" y="4076700"/>
            <a:ext cx="576263" cy="360363"/>
          </a:xfrm>
          <a:prstGeom prst="smileyFace">
            <a:avLst>
              <a:gd name="adj" fmla="val -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89278B"/>
              </a:solidFill>
              <a:latin typeface="Rockwell Extra Bold" pitchFamily="18" charset="0"/>
            </a:endParaRPr>
          </a:p>
        </p:txBody>
      </p:sp>
      <p:sp>
        <p:nvSpPr>
          <p:cNvPr id="8211" name="AutoShape 40"/>
          <p:cNvSpPr>
            <a:spLocks noChangeArrowheads="1"/>
          </p:cNvSpPr>
          <p:nvPr/>
        </p:nvSpPr>
        <p:spPr bwMode="auto">
          <a:xfrm>
            <a:off x="3276600" y="4076700"/>
            <a:ext cx="574675" cy="360363"/>
          </a:xfrm>
          <a:prstGeom prst="smileyFace">
            <a:avLst>
              <a:gd name="adj" fmla="val -685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89278B"/>
              </a:solidFill>
              <a:latin typeface="Rockwell Extra Bold" pitchFamily="18" charset="0"/>
            </a:endParaRPr>
          </a:p>
        </p:txBody>
      </p:sp>
      <p:sp>
        <p:nvSpPr>
          <p:cNvPr id="8212" name="AutoShape 41"/>
          <p:cNvSpPr>
            <a:spLocks noChangeArrowheads="1"/>
          </p:cNvSpPr>
          <p:nvPr/>
        </p:nvSpPr>
        <p:spPr bwMode="auto">
          <a:xfrm>
            <a:off x="827088" y="6381750"/>
            <a:ext cx="576262" cy="360363"/>
          </a:xfrm>
          <a:prstGeom prst="smileyFace">
            <a:avLst>
              <a:gd name="adj" fmla="val -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89278B"/>
              </a:solidFill>
              <a:latin typeface="Rockwell Extra Bold" pitchFamily="18" charset="0"/>
            </a:endParaRPr>
          </a:p>
        </p:txBody>
      </p:sp>
      <p:sp>
        <p:nvSpPr>
          <p:cNvPr id="8214" name="AutoShape 43"/>
          <p:cNvSpPr>
            <a:spLocks noChangeArrowheads="1"/>
          </p:cNvSpPr>
          <p:nvPr/>
        </p:nvSpPr>
        <p:spPr bwMode="auto">
          <a:xfrm>
            <a:off x="2916238" y="6381750"/>
            <a:ext cx="576262" cy="360363"/>
          </a:xfrm>
          <a:prstGeom prst="smileyFace">
            <a:avLst>
              <a:gd name="adj" fmla="val -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89278B"/>
              </a:solidFill>
              <a:latin typeface="Rockwell Extra Bold" pitchFamily="18" charset="0"/>
            </a:endParaRPr>
          </a:p>
        </p:txBody>
      </p:sp>
      <p:pic>
        <p:nvPicPr>
          <p:cNvPr id="8216" name="Picture 24" descr="1275788531197382449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557338"/>
            <a:ext cx="2592387" cy="237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8" name="Picture 26" descr="201108111111533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508500"/>
            <a:ext cx="2592388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 autoUpdateAnimBg="0"/>
      <p:bldP spid="8198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5"/>
          <p:cNvSpPr txBox="1">
            <a:spLocks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  <a:noFill/>
          <a:ln/>
        </p:spPr>
        <p:txBody>
          <a:bodyPr/>
          <a:lstStyle/>
          <a:p>
            <a:pPr>
              <a:buFontTx/>
              <a:buNone/>
            </a:pPr>
            <a:endParaRPr lang="en-US"/>
          </a:p>
          <a:p>
            <a:pPr>
              <a:buFontTx/>
              <a:buNone/>
            </a:pPr>
            <a:r>
              <a:rPr lang="en-US"/>
              <a:t>1.Do you like watching movies?</a:t>
            </a:r>
          </a:p>
          <a:p>
            <a:pPr>
              <a:buFontTx/>
              <a:buNone/>
            </a:pPr>
            <a:r>
              <a:rPr lang="en-US"/>
              <a:t>2.Do you know the kinds of movies?</a:t>
            </a:r>
          </a:p>
          <a:p>
            <a:pPr>
              <a:buFontTx/>
              <a:buNone/>
            </a:pPr>
            <a:r>
              <a:rPr lang="en-US"/>
              <a:t>3.Which kind of movie do you like best? Why ?</a:t>
            </a:r>
          </a:p>
        </p:txBody>
      </p:sp>
      <p:sp>
        <p:nvSpPr>
          <p:cNvPr id="9219" name="WordArt 3"/>
          <p:cNvSpPr>
            <a:spLocks noChangeArrowheads="1" noChangeShapeType="1"/>
          </p:cNvSpPr>
          <p:nvPr/>
        </p:nvSpPr>
        <p:spPr bwMode="auto">
          <a:xfrm>
            <a:off x="2843213" y="333375"/>
            <a:ext cx="2736850" cy="1511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9"/>
                    </a:srgbClr>
                  </a:outerShdw>
                </a:effectLst>
                <a:latin typeface="宋体"/>
                <a:ea typeface="宋体"/>
              </a:rPr>
              <a:t>Survey:</a:t>
            </a:r>
            <a:endParaRPr lang="zh-CN" altLang="en-US" sz="360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8999"/>
                  </a:srgbClr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7" descr="1247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0"/>
            <a:ext cx="3527425" cy="4525963"/>
          </a:xfrm>
          <a:noFill/>
          <a:ln/>
        </p:spPr>
      </p:pic>
      <p:pic>
        <p:nvPicPr>
          <p:cNvPr id="10244" name="Picture 2" descr="akxjcg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0"/>
            <a:ext cx="3884612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1476375" y="4508500"/>
            <a:ext cx="676910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8515" tIns="59258" rIns="118515" bIns="59258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7200" b="1">
                <a:solidFill>
                  <a:srgbClr val="0000CC"/>
                </a:solidFill>
                <a:latin typeface="Times New Roman" pitchFamily="18" charset="0"/>
              </a:rPr>
              <a:t>action movie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835150" y="765175"/>
            <a:ext cx="5761038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0000FF"/>
                </a:solidFill>
              </a:rPr>
              <a:t>wonderful</a:t>
            </a:r>
          </a:p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0000FF"/>
                </a:solidFill>
              </a:rPr>
              <a:t>exciting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utoUpdateAnimBg="0"/>
      <p:bldP spid="102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mrbean"/>
          <p:cNvPicPr>
            <a:picLocks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88913"/>
            <a:ext cx="3600450" cy="4319587"/>
          </a:xfrm>
          <a:noFill/>
          <a:ln/>
        </p:spPr>
      </p:pic>
      <p:pic>
        <p:nvPicPr>
          <p:cNvPr id="11267" name="Picture 3" descr="卓别林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88913"/>
            <a:ext cx="3744913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2195513" y="4581525"/>
            <a:ext cx="4824412" cy="792163"/>
          </a:xfrm>
          <a:noFill/>
          <a:ln/>
        </p:spPr>
        <p:txBody>
          <a:bodyPr/>
          <a:lstStyle>
            <a:lvl1pPr defTabSz="912813"/>
            <a:lvl2pPr defTabSz="912813"/>
            <a:lvl3pPr defTabSz="912813"/>
            <a:lvl4pPr defTabSz="912813"/>
            <a:lvl5pPr defTabSz="912813"/>
            <a:lvl6pPr defTabSz="912813"/>
            <a:lvl7pPr defTabSz="912813"/>
            <a:lvl8pPr defTabSz="912813"/>
            <a:lvl9pPr defTabSz="912813"/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7200"/>
              <a:t>comedy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339975" y="1196975"/>
            <a:ext cx="5113338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0000FF"/>
                </a:solidFill>
              </a:rPr>
              <a:t>enjoyable</a:t>
            </a:r>
          </a:p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0000FF"/>
                </a:solidFill>
              </a:rPr>
              <a:t>relaxing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  <p:bldP spid="112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卡通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88913"/>
            <a:ext cx="3671888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2843213" y="4508500"/>
            <a:ext cx="31813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7" rIns="91435" bIns="45717">
            <a:spAutoFit/>
          </a:bodyPr>
          <a:lstStyle/>
          <a:p>
            <a:pPr defTabSz="912813">
              <a:buFontTx/>
              <a:buNone/>
            </a:pPr>
            <a:r>
              <a:rPr lang="en-US" sz="7200" b="1">
                <a:solidFill>
                  <a:srgbClr val="0000CC"/>
                </a:solidFill>
                <a:latin typeface="Times New Roman" pitchFamily="18" charset="0"/>
              </a:rPr>
              <a:t>cartoon</a:t>
            </a:r>
          </a:p>
        </p:txBody>
      </p:sp>
      <p:pic>
        <p:nvPicPr>
          <p:cNvPr id="12292" name="Picture 1032" descr="kguanlgsh20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3744913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051050" y="1412875"/>
            <a:ext cx="5976938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0000FF"/>
                </a:solidFill>
              </a:rPr>
              <a:t>educational</a:t>
            </a:r>
          </a:p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0000FF"/>
                </a:solidFill>
              </a:rPr>
              <a:t>wonderful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2195513" y="4437063"/>
            <a:ext cx="41830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7" rIns="91435" bIns="45717">
            <a:spAutoFit/>
          </a:bodyPr>
          <a:lstStyle/>
          <a:p>
            <a:pPr defTabSz="912813">
              <a:buFontTx/>
              <a:buNone/>
            </a:pPr>
            <a:r>
              <a:rPr kumimoji="1" lang="en-US" altLang="zh-CN" sz="6000" b="1">
                <a:solidFill>
                  <a:srgbClr val="0000CC"/>
                </a:solidFill>
                <a:latin typeface="Times New Roman" pitchFamily="18" charset="0"/>
              </a:rPr>
              <a:t>Scary movie</a:t>
            </a:r>
          </a:p>
        </p:txBody>
      </p:sp>
      <p:pic>
        <p:nvPicPr>
          <p:cNvPr id="61443" name="Picture 3" descr="thriller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3303587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Picture 6" descr="thriller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88913"/>
            <a:ext cx="3313112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1692275" y="765175"/>
            <a:ext cx="6408738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0000FF"/>
                </a:solidFill>
              </a:rPr>
              <a:t>meaningless</a:t>
            </a:r>
          </a:p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0000FF"/>
                </a:solidFill>
              </a:rPr>
              <a:t>    scary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378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115888"/>
            <a:ext cx="6805613" cy="869950"/>
          </a:xfrm>
        </p:spPr>
        <p:txBody>
          <a:bodyPr/>
          <a:lstStyle/>
          <a:p>
            <a:r>
              <a:rPr lang="en-US" b="1">
                <a:solidFill>
                  <a:srgbClr val="0000CC"/>
                </a:solidFill>
              </a:rPr>
              <a:t>Other kinds of movies:</a:t>
            </a:r>
          </a:p>
        </p:txBody>
      </p:sp>
      <p:pic>
        <p:nvPicPr>
          <p:cNvPr id="14339" name="Picture 2" descr="2359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81075"/>
            <a:ext cx="3089275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63725" y="4652963"/>
            <a:ext cx="530066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7" rIns="91435" bIns="45717">
            <a:spAutoFit/>
          </a:bodyPr>
          <a:lstStyle/>
          <a:p>
            <a:pPr algn="ctr" defTabSz="912813">
              <a:buFontTx/>
              <a:buNone/>
            </a:pPr>
            <a:r>
              <a:rPr lang="en-US" sz="6000" b="1">
                <a:solidFill>
                  <a:srgbClr val="0000CC"/>
                </a:solidFill>
                <a:latin typeface="Times New Roman" pitchFamily="18" charset="0"/>
              </a:rPr>
              <a:t>science fiction</a:t>
            </a:r>
          </a:p>
          <a:p>
            <a:pPr algn="ctr" defTabSz="912813">
              <a:buFontTx/>
              <a:buNone/>
            </a:pPr>
            <a:r>
              <a:rPr lang="zh-CN" altLang="en-US" sz="6000" b="1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科幻电影</a:t>
            </a:r>
          </a:p>
        </p:txBody>
      </p:sp>
      <p:pic>
        <p:nvPicPr>
          <p:cNvPr id="14343" name="Picture 7" descr="20081710287835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908050"/>
            <a:ext cx="3455988" cy="3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1202-20-17-174544_ef55b-095_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908050"/>
            <a:ext cx="1604963" cy="160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">
  <a:themeElements>
    <a:clrScheme name="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Pages>0</Pages>
  <Words>490</Words>
  <Characters>0</Characters>
  <Application>Microsoft Office PowerPoint</Application>
  <DocSecurity>0</DocSecurity>
  <PresentationFormat>全屏显示(4:3)</PresentationFormat>
  <Lines>0</Lines>
  <Paragraphs>124</Paragraphs>
  <Slides>23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Times New Roman</vt:lpstr>
      <vt:lpstr>Calibri</vt:lpstr>
      <vt:lpstr>Gill Sans Ultra Bold</vt:lpstr>
      <vt:lpstr>Arial Black</vt:lpstr>
      <vt:lpstr>Tahoma</vt:lpstr>
      <vt:lpstr>Rockwell Extra Bold</vt:lpstr>
      <vt:lpstr>楷体_GB2312</vt:lpstr>
      <vt:lpstr>华文楷体</vt:lpstr>
      <vt:lpstr>Comic Sans MS</vt:lpstr>
      <vt:lpstr>自定义设计方案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Other kinds of movies: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</dc:subject>
  <dc:creator/>
  <cp:keywords> </cp:keywords>
  <dc:description> </dc:description>
  <cp:lastModifiedBy>user</cp:lastModifiedBy>
  <cp:revision>9</cp:revision>
  <dcterms:created xsi:type="dcterms:W3CDTF">2013-08-09T04:27:17Z</dcterms:created>
  <dcterms:modified xsi:type="dcterms:W3CDTF">2015-08-12T06:39:31Z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2052-8.1.0.3477</vt:lpwstr>
  </property>
</Properties>
</file>